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84" r:id="rId7"/>
    <p:sldId id="260" r:id="rId8"/>
    <p:sldId id="279" r:id="rId9"/>
    <p:sldId id="288" r:id="rId10"/>
    <p:sldId id="280" r:id="rId11"/>
    <p:sldId id="281" r:id="rId12"/>
    <p:sldId id="282" r:id="rId13"/>
    <p:sldId id="283" r:id="rId14"/>
    <p:sldId id="292" r:id="rId15"/>
    <p:sldId id="293" r:id="rId16"/>
    <p:sldId id="278" r:id="rId17"/>
    <p:sldId id="287" r:id="rId18"/>
    <p:sldId id="289" r:id="rId19"/>
    <p:sldId id="261" r:id="rId20"/>
    <p:sldId id="263" r:id="rId21"/>
    <p:sldId id="264" r:id="rId22"/>
    <p:sldId id="265" r:id="rId23"/>
    <p:sldId id="290" r:id="rId24"/>
    <p:sldId id="291" r:id="rId25"/>
    <p:sldId id="271" r:id="rId26"/>
    <p:sldId id="274" r:id="rId27"/>
    <p:sldId id="28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322549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Introduction to a Many-light based Method using Sparse </a:t>
            </a:r>
            <a:r>
              <a:rPr lang="en-US" sz="3200" dirty="0">
                <a:solidFill>
                  <a:schemeClr val="bg1"/>
                </a:solidFill>
              </a:rPr>
              <a:t>V</a:t>
            </a:r>
            <a:r>
              <a:rPr lang="en-US" sz="3200" dirty="0" smtClean="0">
                <a:solidFill>
                  <a:schemeClr val="bg1"/>
                </a:solidFill>
              </a:rPr>
              <a:t>oxel </a:t>
            </a:r>
            <a:r>
              <a:rPr lang="en-US" sz="3200" dirty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ctree</a:t>
            </a:r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Che Sun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Advisor: Emmanuel </a:t>
            </a:r>
            <a:r>
              <a:rPr lang="en-US" dirty="0" err="1" smtClean="0">
                <a:solidFill>
                  <a:schemeClr val="bg1"/>
                </a:solidFill>
              </a:rPr>
              <a:t>Agu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Master’s Thesis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Computer Science Department, WPI</a:t>
            </a: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995"/>
            <a:ext cx="10515600" cy="5354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4357"/>
            <a:ext cx="10515600" cy="5947719"/>
          </a:xfrm>
        </p:spPr>
        <p:txBody>
          <a:bodyPr/>
          <a:lstStyle/>
          <a:p>
            <a:r>
              <a:rPr lang="en-US" dirty="0" smtClean="0"/>
              <a:t>Imperfect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Fast and support fully dynamic scene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Limited by the maximum resolution of textures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Inaccurate approximation of shadow maps (Use pull-push to improve the quality)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79" y="3638892"/>
            <a:ext cx="5574986" cy="2745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71" y="3460515"/>
            <a:ext cx="2857143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9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996"/>
            <a:ext cx="10515600" cy="5766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2022"/>
            <a:ext cx="10515600" cy="5873578"/>
          </a:xfrm>
        </p:spPr>
        <p:txBody>
          <a:bodyPr/>
          <a:lstStyle/>
          <a:p>
            <a:r>
              <a:rPr lang="en-US" dirty="0" smtClean="0"/>
              <a:t>Incremental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Faster then imperfect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Cannot support fully dynamic scene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93" y="3275384"/>
            <a:ext cx="10058400" cy="27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838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Current Issue - still too  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SLOW !!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2008082"/>
            <a:ext cx="5904967" cy="467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9" y="2008082"/>
            <a:ext cx="3797343" cy="279774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335577" y="3274648"/>
            <a:ext cx="3713028" cy="390767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946400" y="3739661"/>
            <a:ext cx="3063630" cy="828431"/>
          </a:xfrm>
          <a:prstGeom prst="frame">
            <a:avLst>
              <a:gd name="adj1" fmla="val 3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98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108"/>
            <a:ext cx="10515600" cy="5783384"/>
          </a:xfrm>
        </p:spPr>
        <p:txBody>
          <a:bodyPr/>
          <a:lstStyle/>
          <a:p>
            <a:r>
              <a:rPr lang="en-US" dirty="0" smtClean="0"/>
              <a:t>Real-time </a:t>
            </a:r>
            <a:r>
              <a:rPr lang="en-US" dirty="0" err="1" smtClean="0"/>
              <a:t>Voxelization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Discretize the original function in which we are interested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 accelerated computation on the voxel grid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8" y="2429732"/>
            <a:ext cx="100584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626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9114"/>
            <a:ext cx="10515600" cy="5758248"/>
          </a:xfrm>
        </p:spPr>
        <p:txBody>
          <a:bodyPr/>
          <a:lstStyle/>
          <a:p>
            <a:r>
              <a:rPr lang="en-US" dirty="0" smtClean="0"/>
              <a:t>Build </a:t>
            </a:r>
            <a:r>
              <a:rPr lang="en-US" dirty="0" smtClean="0"/>
              <a:t>Sparse Voxel Octree on GPU in Real-time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 3D binary search tree that improves the search operation to o(</a:t>
            </a:r>
            <a:r>
              <a:rPr lang="en-US" dirty="0" err="1" smtClean="0">
                <a:solidFill>
                  <a:schemeClr val="bg1"/>
                </a:solidFill>
              </a:rPr>
              <a:t>logn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Save a lot of GPU memory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6" y="2306595"/>
            <a:ext cx="4013195" cy="4023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75" y="2306595"/>
            <a:ext cx="395204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Many-light based Real-time GI System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982666" y="1181364"/>
            <a:ext cx="2336800" cy="3571630"/>
          </a:xfrm>
          <a:prstGeom prst="frame">
            <a:avLst>
              <a:gd name="adj1" fmla="val 309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200"/>
            <a:ext cx="9393195" cy="5542601"/>
          </a:xfrm>
        </p:spPr>
      </p:pic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Global Illumination?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 general name for a group of algorithms used in 3D computer graphics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photorealistic images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Take into account not only the light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coming directly from a light source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(direct illumination), but also indirect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light bounced off from other objects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(indirect illumination)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94" y="1613877"/>
            <a:ext cx="4339617" cy="433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1" y="4246686"/>
            <a:ext cx="2512646" cy="188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4246686"/>
            <a:ext cx="2512645" cy="1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  <p:sp>
        <p:nvSpPr>
          <p:cNvPr id="4" name="Frame 3"/>
          <p:cNvSpPr/>
          <p:nvPr/>
        </p:nvSpPr>
        <p:spPr>
          <a:xfrm>
            <a:off x="6002216" y="4603262"/>
            <a:ext cx="1836615" cy="367324"/>
          </a:xfrm>
          <a:prstGeom prst="frame">
            <a:avLst>
              <a:gd name="adj1" fmla="val 72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Simple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Visibility Tests by Regular Voxel Grid (My first try, still too SLOW)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>
            <a:normAutofit/>
          </a:bodyPr>
          <a:lstStyle/>
          <a:p>
            <a:r>
              <a:rPr lang="en-US" sz="3200" dirty="0"/>
              <a:t>Resolving the VPL Shadow Maps Issue by </a:t>
            </a:r>
            <a:r>
              <a:rPr lang="en-US" sz="3200" dirty="0" smtClean="0"/>
              <a:t>Sparse Voxel Octree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Visibility Tests by Sparse Voxel Octree (An order of magnitude faster compared to my first try)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63" y="2303935"/>
            <a:ext cx="4005649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40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93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Rendering </a:t>
            </a:r>
            <a:r>
              <a:rPr lang="en-US" dirty="0" smtClean="0">
                <a:solidFill>
                  <a:schemeClr val="bg1"/>
                </a:solidFill>
              </a:rPr>
              <a:t>Results (27-30 fps)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9" y="1563627"/>
            <a:ext cx="2834574" cy="28232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75" y="1563627"/>
            <a:ext cx="2842053" cy="2823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627"/>
            <a:ext cx="2823281" cy="2823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78" y="1563627"/>
            <a:ext cx="2827046" cy="28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9286"/>
                <a:ext cx="10515600" cy="4547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</a:t>
                </a:r>
                <a:r>
                  <a:rPr lang="en-US" dirty="0" smtClean="0"/>
                  <a:t>urrent implementation of Simple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</a:t>
                </a:r>
                <a:r>
                  <a:rPr lang="en-US" dirty="0" err="1" smtClean="0"/>
                  <a:t>Cornall</a:t>
                </a:r>
                <a:r>
                  <a:rPr lang="en-US" dirty="0" smtClean="0"/>
                  <a:t> box scene with dragon model, 65,000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 smtClean="0"/>
              </a:p>
              <a:p>
                <a:r>
                  <a:rPr lang="en-US" dirty="0"/>
                  <a:t>C</a:t>
                </a:r>
                <a:r>
                  <a:rPr lang="en-US" dirty="0" smtClean="0"/>
                  <a:t>urrent implementation of Regular Grid Ray Marching on GPU</a:t>
                </a:r>
              </a:p>
              <a:p>
                <a:pPr marL="800100" lvl="2" indent="-342900">
                  <a:spcBef>
                    <a:spcPts val="1000"/>
                  </a:spcBef>
                </a:pPr>
                <a:r>
                  <a:rPr lang="en-US" dirty="0" smtClean="0">
                    <a:solidFill>
                      <a:schemeClr val="bg1"/>
                    </a:solidFill>
                  </a:rPr>
                  <a:t>Running </a:t>
                </a:r>
                <a:r>
                  <a:rPr lang="en-US" dirty="0">
                    <a:solidFill>
                      <a:schemeClr val="bg1"/>
                    </a:solidFill>
                  </a:rPr>
                  <a:t>on compute </a:t>
                </a:r>
                <a:r>
                  <a:rPr lang="en-US" dirty="0" err="1">
                    <a:solidFill>
                      <a:schemeClr val="bg1"/>
                    </a:solidFill>
                  </a:rPr>
                  <a:t>shader</a:t>
                </a:r>
                <a:r>
                  <a:rPr lang="en-US" dirty="0">
                    <a:solidFill>
                      <a:schemeClr val="bg1"/>
                    </a:solidFill>
                  </a:rPr>
                  <a:t>, marching a ray through voxel grid (0.02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 for best case, 0.4ms for worst case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 smtClean="0"/>
              </a:p>
              <a:p>
                <a:r>
                  <a:rPr lang="en-US" dirty="0"/>
                  <a:t>C</a:t>
                </a:r>
                <a:r>
                  <a:rPr lang="en-US" dirty="0" smtClean="0"/>
                  <a:t>urrent </a:t>
                </a:r>
                <a:r>
                  <a:rPr lang="en-US" dirty="0"/>
                  <a:t>implementation of </a:t>
                </a:r>
                <a:r>
                  <a:rPr lang="en-US" dirty="0" smtClean="0"/>
                  <a:t>SVO </a:t>
                </a:r>
                <a:r>
                  <a:rPr lang="en-US" dirty="0"/>
                  <a:t>on </a:t>
                </a:r>
                <a:r>
                  <a:rPr lang="en-US" dirty="0" smtClean="0"/>
                  <a:t>GPU (</a:t>
                </a:r>
                <a:r>
                  <a:rPr lang="en-US" dirty="0"/>
                  <a:t>Cornell box scene with running </a:t>
                </a:r>
                <a:r>
                  <a:rPr lang="en-US" dirty="0" smtClean="0"/>
                  <a:t>elephant, </a:t>
                </a:r>
                <a:r>
                  <a:rPr lang="en-US" dirty="0" err="1" smtClean="0"/>
                  <a:t>approximatlly</a:t>
                </a:r>
                <a:r>
                  <a:rPr lang="en-US" dirty="0" smtClean="0"/>
                  <a:t> 85,000 triangles)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(4.0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SVO ray traversal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approximatlly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0.02ms for all cases)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9286"/>
                <a:ext cx="10515600" cy="4547287"/>
              </a:xfrm>
              <a:blipFill rotWithShape="0">
                <a:blip r:embed="rId2"/>
                <a:stretch>
                  <a:fillRect l="-1043" t="-24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38"/>
            <a:ext cx="10515600" cy="5611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– April </a:t>
            </a:r>
            <a:r>
              <a:rPr lang="en-US" dirty="0" smtClean="0"/>
              <a:t>2014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Learn </a:t>
            </a:r>
            <a:r>
              <a:rPr lang="en-US" dirty="0">
                <a:solidFill>
                  <a:schemeClr val="bg1"/>
                </a:solidFill>
              </a:rPr>
              <a:t>OpenGL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Spherical harmonics, Light Propagation Volume, Reflective Shadow Maps, SSDO,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, Many-light methods then Implement SSDO.</a:t>
            </a:r>
          </a:p>
          <a:p>
            <a:r>
              <a:rPr lang="en-US" dirty="0"/>
              <a:t>May – August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r>
              <a:rPr lang="en-US" dirty="0">
                <a:solidFill>
                  <a:schemeClr val="bg1"/>
                </a:solidFill>
              </a:rPr>
              <a:t> and OpenGL compute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Real-time Bidirectional Ray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, GPU concurrent link list technique, Global Ray-bundles, Imperfect Shadow Maps, Incremental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 and Interleaved Sampling. Meanwhile, implement Reflective Shadow Maps, GPU concurrent link list and global ray-bundles.</a:t>
            </a:r>
          </a:p>
          <a:p>
            <a:r>
              <a:rPr lang="en-US" dirty="0"/>
              <a:t>September – December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OpenGL geometry and tessellation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 then investigate Real-time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, Temporal Coherence, </a:t>
            </a:r>
            <a:r>
              <a:rPr lang="en-US" dirty="0" err="1">
                <a:solidFill>
                  <a:schemeClr val="bg1"/>
                </a:solidFill>
              </a:rPr>
              <a:t>Paraboloid</a:t>
            </a:r>
            <a:r>
              <a:rPr lang="en-US" dirty="0">
                <a:solidFill>
                  <a:schemeClr val="bg1"/>
                </a:solidFill>
              </a:rPr>
              <a:t> Shadow Map, Caustic Maps. Meanwhile, implement VPL demo,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demo and combine VPL and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together to support voxel-based VPL visibility test.</a:t>
            </a:r>
          </a:p>
          <a:p>
            <a:r>
              <a:rPr lang="en-US" dirty="0"/>
              <a:t>January </a:t>
            </a:r>
            <a:r>
              <a:rPr lang="en-US" dirty="0" smtClean="0"/>
              <a:t>– April </a:t>
            </a:r>
            <a:r>
              <a:rPr lang="en-US" dirty="0"/>
              <a:t>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Implement </a:t>
            </a:r>
            <a:r>
              <a:rPr lang="en-US" dirty="0" smtClean="0">
                <a:solidFill>
                  <a:schemeClr val="bg1"/>
                </a:solidFill>
              </a:rPr>
              <a:t>sparse voxel octree construction and its traversal on GPU then </a:t>
            </a:r>
            <a:r>
              <a:rPr lang="en-US" dirty="0">
                <a:solidFill>
                  <a:schemeClr val="bg1"/>
                </a:solidFill>
              </a:rPr>
              <a:t>combine all the sub-systems </a:t>
            </a:r>
            <a:r>
              <a:rPr lang="en-US" dirty="0" smtClean="0">
                <a:solidFill>
                  <a:schemeClr val="bg1"/>
                </a:solidFill>
              </a:rPr>
              <a:t>together. Run tests and do debugging work.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June </a:t>
            </a:r>
            <a:r>
              <a:rPr lang="en-US" dirty="0"/>
              <a:t>– </a:t>
            </a:r>
            <a:r>
              <a:rPr lang="en-US" dirty="0" smtClean="0"/>
              <a:t>October </a:t>
            </a:r>
            <a:r>
              <a:rPr lang="en-US" dirty="0"/>
              <a:t>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Write thesis, do thesis presentation and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6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Any Questions?    </a:t>
            </a:r>
            <a:r>
              <a:rPr lang="en-US" smtClean="0">
                <a:solidFill>
                  <a:schemeClr val="bg1"/>
                </a:solidFill>
              </a:rPr>
              <a:t>jazzboysc@gmail.com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598"/>
          </a:xfrm>
        </p:spPr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 equation that models the global illumination problem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x is the point being shaded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outgoing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incident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  <a:blipFill rotWithShape="0"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Study state-of-the-art real-time global illumination methods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Got 43 papers (including 2 master’s thesis and 1 PhD’s dissertation) investigated.</a:t>
            </a:r>
          </a:p>
          <a:p>
            <a:r>
              <a:rPr lang="en-US" dirty="0" smtClean="0"/>
              <a:t>Try to come up with some idea(s) to accelerate real-time GI computation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Accelerating global illumination computation using sparse voxel octree</a:t>
            </a:r>
          </a:p>
          <a:p>
            <a:r>
              <a:rPr lang="en-US" dirty="0" smtClean="0"/>
              <a:t>Try to construct a robust global illumination rendering framework (not a game engine)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An real-time global illumination framework containing 18,000 lines of code</a:t>
            </a:r>
          </a:p>
          <a:p>
            <a:r>
              <a:rPr lang="en-US" dirty="0" smtClean="0"/>
              <a:t>Learn advanced </a:t>
            </a:r>
            <a:r>
              <a:rPr lang="en-US" dirty="0" err="1" smtClean="0"/>
              <a:t>shader</a:t>
            </a:r>
            <a:r>
              <a:rPr lang="en-US" dirty="0" smtClean="0"/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Dachsbacher</a:t>
            </a:r>
            <a:r>
              <a:rPr lang="en-US" dirty="0" smtClean="0">
                <a:solidFill>
                  <a:schemeClr val="bg1"/>
                </a:solidFill>
              </a:rPr>
              <a:t>, Carsten, et al. "Scalable Realistic Rendering with Many‐Light Methods." </a:t>
            </a:r>
            <a:r>
              <a:rPr lang="en-US" i="1" dirty="0" smtClean="0">
                <a:solidFill>
                  <a:schemeClr val="bg1"/>
                </a:solidFill>
              </a:rPr>
              <a:t>Computer Graphics Forum</a:t>
            </a:r>
            <a:r>
              <a:rPr lang="en-US" dirty="0" smtClean="0">
                <a:solidFill>
                  <a:schemeClr val="bg1"/>
                </a:solidFill>
              </a:rPr>
              <a:t>. Vol. 33. No. 1. 2014.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282"/>
            <a:ext cx="10515600" cy="6260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4358"/>
            <a:ext cx="10515600" cy="5972431"/>
          </a:xfrm>
        </p:spPr>
        <p:txBody>
          <a:bodyPr/>
          <a:lstStyle/>
          <a:p>
            <a:r>
              <a:rPr lang="en-US" dirty="0" smtClean="0"/>
              <a:t>Sampling of Incoming </a:t>
            </a:r>
            <a:r>
              <a:rPr lang="en-US" dirty="0"/>
              <a:t>R</a:t>
            </a:r>
            <a:r>
              <a:rPr lang="en-US" dirty="0" smtClean="0"/>
              <a:t>adiance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Naïve pseudo-random sampling points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Low-discrepancy sampling points generation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70" y="2094022"/>
            <a:ext cx="2221668" cy="2224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54" y="2094022"/>
            <a:ext cx="2211370" cy="2229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8" y="2094022"/>
            <a:ext cx="2224659" cy="2224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70" y="4519143"/>
            <a:ext cx="2221668" cy="2218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54" y="4519144"/>
            <a:ext cx="2221676" cy="2218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8" y="4519143"/>
            <a:ext cx="2224659" cy="22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1059</Words>
  <Application>Microsoft Office PowerPoint</Application>
  <PresentationFormat>Widescreen</PresentationFormat>
  <Paragraphs>188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What is Global Illumination?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Real-time Bidirectional Path Tracing via Rasterization</vt:lpstr>
      <vt:lpstr>Background</vt:lpstr>
      <vt:lpstr>Background</vt:lpstr>
      <vt:lpstr>Our Improved Many-light based Real-time GI System</vt:lpstr>
      <vt:lpstr>Real-time Virtual Point Lights Rendering</vt:lpstr>
      <vt:lpstr>Resolving the Singularity Issue by Clamping</vt:lpstr>
      <vt:lpstr>Resolving the VPL Shadow Maps Issue by Simple Voxelization</vt:lpstr>
      <vt:lpstr>Resolving the VPL Shadow Maps Issue by Sparse Voxel Octree</vt:lpstr>
      <vt:lpstr>Rendering Results (27-30 fps)</vt:lpstr>
      <vt:lpstr>Performance of Voxel-based technique</vt:lpstr>
      <vt:lpstr>Advanced Shader Programming via Shader Model 5.0</vt:lpstr>
      <vt:lpstr>Research 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280</cp:revision>
  <dcterms:created xsi:type="dcterms:W3CDTF">2014-12-01T18:59:03Z</dcterms:created>
  <dcterms:modified xsi:type="dcterms:W3CDTF">2015-04-03T16:02:06Z</dcterms:modified>
</cp:coreProperties>
</file>